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5" r:id="rId4"/>
    <p:sldId id="260" r:id="rId5"/>
    <p:sldId id="261" r:id="rId6"/>
    <p:sldId id="273" r:id="rId7"/>
    <p:sldId id="262" r:id="rId8"/>
    <p:sldId id="274" r:id="rId9"/>
    <p:sldId id="263" r:id="rId10"/>
    <p:sldId id="271" r:id="rId11"/>
    <p:sldId id="264" r:id="rId12"/>
    <p:sldId id="265" r:id="rId13"/>
    <p:sldId id="267" r:id="rId14"/>
    <p:sldId id="268" r:id="rId15"/>
    <p:sldId id="269" r:id="rId16"/>
    <p:sldId id="270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48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6E4C6-51D8-DCF1-01CF-63E8670F5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94AA2-D334-7CCD-D7EE-FCCC42F05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EA108-36F8-42DA-85CA-38785100F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3EA2A-596A-B06F-0AE8-E1A97ACE9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25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676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392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Nykaa’s Business Analysis</a:t>
            </a:r>
            <a:endParaRPr lang="en-US" sz="4450" dirty="0">
              <a:solidFill>
                <a:srgbClr val="00206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1758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1666875" algn="l"/>
              </a:tabLst>
            </a:pPr>
            <a:r>
              <a:rPr lang="en-IN" sz="32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1666875" algn="l"/>
              </a:tabLst>
            </a:pPr>
            <a:r>
              <a:rPr lang="en-IN" sz="3200" b="1" i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Abubakkar Siddiq</a:t>
            </a:r>
            <a:endParaRPr lang="en-IN" sz="3200" b="1" i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7EDF-0435-7BC2-C778-7576A1B36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ouching a graph&#10;&#10;Description automatically generated">
            <a:extLst>
              <a:ext uri="{FF2B5EF4-FFF2-40B4-BE49-F238E27FC236}">
                <a16:creationId xmlns:a16="http://schemas.microsoft.com/office/drawing/2014/main" id="{0E3E43B2-89FA-A4F2-94B8-EEEC4B0F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0"/>
            <a:ext cx="3356811" cy="812131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86326BF-E043-3874-9EA6-5C230E700081}"/>
              </a:ext>
            </a:extLst>
          </p:cNvPr>
          <p:cNvSpPr/>
          <p:nvPr/>
        </p:nvSpPr>
        <p:spPr>
          <a:xfrm>
            <a:off x="661737" y="293388"/>
            <a:ext cx="12372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67940D1-9B77-7CCE-6E19-07B18A4C7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26"/>
            <a:ext cx="11273589" cy="635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DD136-D9C1-2F02-5A57-F80CC8ECC4E1}"/>
              </a:ext>
            </a:extLst>
          </p:cNvPr>
          <p:cNvSpPr txBox="1"/>
          <p:nvPr/>
        </p:nvSpPr>
        <p:spPr>
          <a:xfrm>
            <a:off x="2069431" y="817501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Market Sentiment Towards </a:t>
            </a:r>
            <a:r>
              <a:rPr lang="en-GB" sz="4000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Nykaa</a:t>
            </a:r>
            <a:endParaRPr lang="en-GB" sz="40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75003"/>
            <a:ext cx="6545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Nykaa vs. Competitors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4607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6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66548" y="387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Purplle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368284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 direct competitor offering a wide range of beauty, personal care, and grooming products with a strong online platform and a focus on affordability.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28421" y="28460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6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14898" y="387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Myntra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28421" y="4368284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While primarily a fashion e-commerce platform, Myntra has expanded its beauty and personal care segment, leveraging its existing customer base and strong brand presence.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242EC569-DC73-B5D1-E0E8-60499276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428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4920" y="719852"/>
            <a:ext cx="8066961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Comparative Analysis of Nykaa, Myntra, and Purplle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24920" y="1912144"/>
            <a:ext cx="8066961" cy="5597485"/>
          </a:xfrm>
          <a:prstGeom prst="roundRect">
            <a:avLst>
              <a:gd name="adj" fmla="val 4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32540" y="1919764"/>
            <a:ext cx="8051721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86607" y="2019657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Aspect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203287" y="2019657"/>
            <a:ext cx="169759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Nykaa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16158" y="2019657"/>
            <a:ext cx="169759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Myntra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229028" y="2019657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Purplle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32540" y="2365653"/>
            <a:ext cx="8051721" cy="691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86607" y="2465546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Core Focus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03287" y="2465546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Beauty, personal care, wellness, fashion.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16158" y="2465546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Fashion and lifestyle; beauty secondary.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229028" y="2465546"/>
            <a:ext cx="170140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Beauty and personal care.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032540" y="3057644"/>
            <a:ext cx="8051721" cy="691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86607" y="3157538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Target Audience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03287" y="3157538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Women-centric, beauty enthusiasts.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16158" y="3157538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Fashion-conscious, diverse demographics.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229028" y="3157538"/>
            <a:ext cx="170140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Price-sensitive, younger beauty consumers.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032540" y="3836592"/>
            <a:ext cx="8051721" cy="9380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186607" y="3849529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Strengths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203287" y="3849529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Strong brand in beauty; omnichannel model.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216158" y="3849529"/>
            <a:ext cx="1697593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Market leader in fashion; Flipkart backing.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229028" y="3849529"/>
            <a:ext cx="170140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Affordable pricing; personalized offerings.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032540" y="4687729"/>
            <a:ext cx="8051721" cy="938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186607" y="4787622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Weaknesses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203287" y="4787622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Heavily reliant on beauty category.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0216158" y="4787622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Beauty is not the primary focus.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2229028" y="4787622"/>
            <a:ext cx="1701403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Limited physical presence; smaller scale.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6032540" y="5625822"/>
            <a:ext cx="8051721" cy="9380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6186607" y="5725716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Opportunities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8203287" y="5725716"/>
            <a:ext cx="1697593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Men’s grooming, international expansion.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10216158" y="5725716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Tier 2/3 growth; private labels.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12229028" y="5725716"/>
            <a:ext cx="170140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Tier 2/3 expansion; vegan/clean beauty.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6032540" y="6563916"/>
            <a:ext cx="8051721" cy="938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3"/>
          <p:cNvSpPr/>
          <p:nvPr/>
        </p:nvSpPr>
        <p:spPr>
          <a:xfrm>
            <a:off x="6186607" y="6663809"/>
            <a:ext cx="170140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Threats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8203287" y="6663809"/>
            <a:ext cx="1697593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Competition from Myntra, Purplle, Amazon.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10216158" y="6663809"/>
            <a:ext cx="169759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Competition from Nykaa, Ajio, Amazon.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12229028" y="6663809"/>
            <a:ext cx="170140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Intense rivalry with Nykaa; limited scale.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 descr="A person holding a piece of paper&#10;&#10;Description automatically generated">
            <a:extLst>
              <a:ext uri="{FF2B5EF4-FFF2-40B4-BE49-F238E27FC236}">
                <a16:creationId xmlns:a16="http://schemas.microsoft.com/office/drawing/2014/main" id="{45DA06B3-6C5A-76D3-3F3A-3D309FF1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9" y="-19169"/>
            <a:ext cx="56032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638651"/>
            <a:ext cx="509170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Comparative Analysis</a:t>
            </a:r>
            <a:endParaRPr lang="en-US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83657" y="1639729"/>
            <a:ext cx="13263086" cy="5951101"/>
          </a:xfrm>
          <a:prstGeom prst="roundRect">
            <a:avLst>
              <a:gd name="adj" fmla="val 4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91277" y="1647349"/>
            <a:ext cx="13247846" cy="5620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6539" y="1772126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Aspect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2311" y="1772126"/>
            <a:ext cx="29138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Nykaa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14273" y="1772126"/>
            <a:ext cx="29138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Myntra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826234" y="1772126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Purplle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91277" y="2209443"/>
            <a:ext cx="13247846" cy="14997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86539" y="2334220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Product Range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02311" y="2334220"/>
            <a:ext cx="2913817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Extensive in beauty, personal care, and wellness; includes premium, mid-range, and affordable options.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14273" y="2334220"/>
            <a:ext cx="29138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Broad range of fashion; growing beauty and personal care category.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26234" y="2334220"/>
            <a:ext cx="291762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Focused on beauty and personal care; budget-friendly and mid-range products.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91277" y="3709154"/>
            <a:ext cx="13247846" cy="1187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86539" y="3833932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Pricing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02311" y="3833932"/>
            <a:ext cx="29138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Offers a mix of premium, mid-range, and affordable pricing; frequent sales.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14273" y="3833932"/>
            <a:ext cx="29138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Competitive pricing, especially during seasonal sales; higher-end fashion products available.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26234" y="3833932"/>
            <a:ext cx="291762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Affordable pricing, frequent discounts, and combo offers.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91277" y="4896326"/>
            <a:ext cx="13247846" cy="1187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86539" y="5021104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Customer Satisfaction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02311" y="5021104"/>
            <a:ext cx="29138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High for beauty products due to quality and curated offerings; slightly mixed for Nykaa Fashion.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14273" y="5021104"/>
            <a:ext cx="291381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High for fashion; limited feedback on beauty segment.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826234" y="5021104"/>
            <a:ext cx="291762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Good for budget-friendly beauty products; limited premium options may impact satisfaction.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83657" y="6364545"/>
            <a:ext cx="13247846" cy="14997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86539" y="6208276"/>
            <a:ext cx="29176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Social Media Presence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02311" y="6208276"/>
            <a:ext cx="2913817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Strong on Instagram, YouTube, and Twitter with influencer collaborations and engaging campaigns.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14273" y="6208276"/>
            <a:ext cx="29138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Strong on Instagram and YouTube for fashion; less active in beauty content.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26234" y="6208276"/>
            <a:ext cx="2917627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Active on Instagram and YouTube; focused on tutorials, offers, and budget-friendly campaigns.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599"/>
            <a:ext cx="9484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Nykaa’s Strengths and Weaknesses</a:t>
            </a:r>
            <a:endParaRPr lang="en-US" sz="4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49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Strengths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912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Refunds Processed: Some positive experiences with refunds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Product Availability: Variety and timely delivery mentioned positively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Wide Product Range: Extensive variety in cosmetics and beauty products.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Positive Experiences: Some customers praise trustworthiness, offers, and speedy deliveries.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2509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Convenient Shopping: User-friendly platform with attractive promotions.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2449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Weaknesses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0304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Poor Customer Service: Unhelpful and unresponsive support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3835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Order Issues: Incorrect, damaged, or counterfeit products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2777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Delivery Delays: Long wait times and lack of updates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47199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Deceptive Practices: Misleading product descriptions and images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55250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Technical Glitches: App and payment issues disrupt shopping.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744855"/>
            <a:ext cx="700551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Strategic Recommendations</a:t>
            </a:r>
            <a:endParaRPr lang="en-US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0" y="1819751"/>
            <a:ext cx="524232" cy="5242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020" y="2553652"/>
            <a:ext cx="30546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Enhancing Customer Support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34020" y="3334703"/>
            <a:ext cx="305466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training and faster response times.</a:t>
            </a:r>
            <a:endParaRPr lang="en-US" sz="1650" dirty="0">
              <a:solidFill>
                <a:srgbClr val="002060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51" y="1819751"/>
            <a:ext cx="524232" cy="5242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3251" y="2553652"/>
            <a:ext cx="30546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Strengthening the Supply Chain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103251" y="3334703"/>
            <a:ext cx="305466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ensure timely and accurate deliveries.</a:t>
            </a:r>
            <a:endParaRPr lang="en-US" sz="1650" dirty="0">
              <a:solidFill>
                <a:srgbClr val="002060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482" y="1819751"/>
            <a:ext cx="524232" cy="5242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2482" y="2553652"/>
            <a:ext cx="3054668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Instituting Stricter Quality Control Measures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7472482" y="3662363"/>
            <a:ext cx="305466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avoid fake or defective products.</a:t>
            </a:r>
            <a:endParaRPr lang="en-US" sz="1650" dirty="0">
              <a:solidFill>
                <a:srgbClr val="002060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1712" y="1819751"/>
            <a:ext cx="524232" cy="5242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1712" y="2553652"/>
            <a:ext cx="30546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the Return and Refund Process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41712" y="3334703"/>
            <a:ext cx="305466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build trust and repeat business.</a:t>
            </a:r>
            <a:endParaRPr lang="en-US" sz="1650" dirty="0">
              <a:solidFill>
                <a:srgbClr val="002060"/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20" y="4962763"/>
            <a:ext cx="524232" cy="52423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4020" y="5696664"/>
            <a:ext cx="30546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Improving Data Security and Privacy Protocols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734020" y="6477714"/>
            <a:ext cx="305466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reassure customers.</a:t>
            </a:r>
            <a:endParaRPr lang="en-US" sz="1650" dirty="0">
              <a:solidFill>
                <a:srgbClr val="002060"/>
              </a:solidFill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251" y="4962763"/>
            <a:ext cx="524232" cy="52423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03251" y="5696664"/>
            <a:ext cx="30546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Addressing Employee Concerns</a:t>
            </a:r>
            <a:endParaRPr lang="en-US" sz="2050" dirty="0">
              <a:solidFill>
                <a:srgbClr val="002060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4103251" y="6477714"/>
            <a:ext cx="305466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foster a positive workplace culture, reflecting positively on customer interactions.</a:t>
            </a:r>
            <a:endParaRPr lang="en-US" sz="165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56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CONCLUSION</a:t>
            </a:r>
            <a:endParaRPr 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10358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This analysis indicates that while Nykaa has strong points, particularly in its product offerings and brand recognition, addressing operational and service-related weaknesses will be crucial for sustained growth. Implementing the recommendations will enable Nykaa to overcome its operational and service-related challenges. Enhancing customer support, strengthening supply chain efficiency, enforcing stricter quality control, and streamlining return processes will improve customer trust and satisfaction. Additionally, prioritizing data security and fostering a positive workplace culture will solidify Nykaa's reputation and pave the way for sustained growth and competitive advantage in the e-commerce industry.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FBC572B-79A0-7270-968E-6A5C2DB4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7085" y="493614"/>
            <a:ext cx="11442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Nykaa: A Leader in B2C E-Commerce</a:t>
            </a:r>
            <a:endParaRPr 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92411" y="188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Overview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08190" y="25455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• Industry: B2C E-Commerce
• Founded: 2012 by Falguni Nayar
• Headquarters: Mumbai, India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97093" y="188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Business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71587" y="2545556"/>
            <a:ext cx="625232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• Type: B2C (Business-to-Consumer)
• Core Focus: Beauty, Personal Care, and Fashion
• Omnichannel Presence: Online platform and physical stores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6286C-5336-EEC1-C4BD-3D213C2F43CB}"/>
              </a:ext>
            </a:extLst>
          </p:cNvPr>
          <p:cNvSpPr txBox="1"/>
          <p:nvPr/>
        </p:nvSpPr>
        <p:spPr>
          <a:xfrm>
            <a:off x="1159149" y="3797961"/>
            <a:ext cx="10066314" cy="76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Highlights</a:t>
            </a: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 and Achievements</a:t>
            </a:r>
            <a:endParaRPr 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E08DB2C-5AA0-210B-5B23-ED0124287E8B}"/>
              </a:ext>
            </a:extLst>
          </p:cNvPr>
          <p:cNvSpPr/>
          <p:nvPr/>
        </p:nvSpPr>
        <p:spPr>
          <a:xfrm>
            <a:off x="1802607" y="496526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A7D7C4F-2D8A-FA34-B5CE-A8AC3D914999}"/>
              </a:ext>
            </a:extLst>
          </p:cNvPr>
          <p:cNvSpPr/>
          <p:nvPr/>
        </p:nvSpPr>
        <p:spPr>
          <a:xfrm>
            <a:off x="2360534" y="4880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Product Range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374672D-501E-8F5B-8809-378A33F1BB99}"/>
              </a:ext>
            </a:extLst>
          </p:cNvPr>
          <p:cNvSpPr/>
          <p:nvPr/>
        </p:nvSpPr>
        <p:spPr>
          <a:xfrm>
            <a:off x="2360534" y="537067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4,000+ brands, 2.5M+ products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967D2CBB-4FED-591D-7755-C6E32FD50A65}"/>
              </a:ext>
            </a:extLst>
          </p:cNvPr>
          <p:cNvSpPr/>
          <p:nvPr/>
        </p:nvSpPr>
        <p:spPr>
          <a:xfrm>
            <a:off x="5515095" y="48802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5DDD5D5-B492-6CC2-3DD1-32418FE0B1AB}"/>
              </a:ext>
            </a:extLst>
          </p:cNvPr>
          <p:cNvSpPr/>
          <p:nvPr/>
        </p:nvSpPr>
        <p:spPr>
          <a:xfrm>
            <a:off x="5665471" y="496526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B7E7ACD9-D3A6-9347-EC49-0E7BC043B77B}"/>
              </a:ext>
            </a:extLst>
          </p:cNvPr>
          <p:cNvSpPr/>
          <p:nvPr/>
        </p:nvSpPr>
        <p:spPr>
          <a:xfrm>
            <a:off x="6252211" y="4880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Private Labels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DA7AE147-8D13-11CD-BBCC-E44F0EC58CB9}"/>
              </a:ext>
            </a:extLst>
          </p:cNvPr>
          <p:cNvSpPr/>
          <p:nvPr/>
        </p:nvSpPr>
        <p:spPr>
          <a:xfrm>
            <a:off x="6252211" y="537067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Nykaa Cosmetics, Naturals, Kay Beauty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0734965-04D1-F840-1BC4-D8B93E64F06D}"/>
              </a:ext>
            </a:extLst>
          </p:cNvPr>
          <p:cNvSpPr/>
          <p:nvPr/>
        </p:nvSpPr>
        <p:spPr>
          <a:xfrm>
            <a:off x="1773794" y="666345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190CEB2-DD3E-7013-7218-4B3EC9F2B1E8}"/>
              </a:ext>
            </a:extLst>
          </p:cNvPr>
          <p:cNvSpPr/>
          <p:nvPr/>
        </p:nvSpPr>
        <p:spPr>
          <a:xfrm>
            <a:off x="2360534" y="6578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IPO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9E4EDE00-D288-4B35-298B-DD01D9B4DA70}"/>
              </a:ext>
            </a:extLst>
          </p:cNvPr>
          <p:cNvSpPr/>
          <p:nvPr/>
        </p:nvSpPr>
        <p:spPr>
          <a:xfrm>
            <a:off x="2360534" y="70688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2021 – Successful public listing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EE02BA7F-987D-06C6-8E1B-6E721D8F99C8}"/>
              </a:ext>
            </a:extLst>
          </p:cNvPr>
          <p:cNvSpPr/>
          <p:nvPr/>
        </p:nvSpPr>
        <p:spPr>
          <a:xfrm>
            <a:off x="5515095" y="65784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60EAFB2C-DB21-3607-848A-99B3B533F10A}"/>
              </a:ext>
            </a:extLst>
          </p:cNvPr>
          <p:cNvSpPr/>
          <p:nvPr/>
        </p:nvSpPr>
        <p:spPr>
          <a:xfrm>
            <a:off x="5670709" y="666345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91FA644B-80D4-A0A8-E6EC-A1B8825E41BE}"/>
              </a:ext>
            </a:extLst>
          </p:cNvPr>
          <p:cNvSpPr/>
          <p:nvPr/>
        </p:nvSpPr>
        <p:spPr>
          <a:xfrm>
            <a:off x="6252211" y="6578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Expansion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88974796-9855-7663-D326-BEAD1FCD3ECA}"/>
              </a:ext>
            </a:extLst>
          </p:cNvPr>
          <p:cNvSpPr/>
          <p:nvPr/>
        </p:nvSpPr>
        <p:spPr>
          <a:xfrm>
            <a:off x="6252211" y="70688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Nykaa Fashion, international shipping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0042" y="423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Key Focus Areas</a:t>
            </a:r>
            <a:endParaRPr lang="en-US" sz="4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0042" y="1699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Brand Perception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90042" y="2280656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Understanding how customers perceive Nykaa is crucial for shaping brand strategy and messaging.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949137" y="1699512"/>
            <a:ext cx="339625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    Customer Satisfaction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96658" y="229828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Measuring customer satisfaction levels is essential for identifying areas for improvement and building loyalty.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03274" y="1699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Market Trends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03274" y="2280656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Staying abreast of evolving market trends is vital for adapting product offerings and marketing strategies.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99531" y="1638841"/>
            <a:ext cx="36648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Competitive Landscape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109890" y="2280656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Analyzing competitors' strengths and weaknesses helps Nykaa maintain a competitive edge.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stock market&#10;&#10;Description automatically generated">
            <a:extLst>
              <a:ext uri="{FF2B5EF4-FFF2-40B4-BE49-F238E27FC236}">
                <a16:creationId xmlns:a16="http://schemas.microsoft.com/office/drawing/2014/main" id="{3F1CB816-4AFD-E225-7A74-5EBCE069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6313"/>
            <a:ext cx="14630400" cy="3553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874" y="364200"/>
            <a:ext cx="10874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 Sources and Collection Methods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98327" y="1676048"/>
            <a:ext cx="3351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Social Media Platforms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98327" y="22571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Twitter, Instagram, and YouTube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537465" y="1676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Review Sites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37465" y="22571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Trustpilot and Play Store Reviews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76604" y="1676048"/>
            <a:ext cx="3389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E-commerce Platforms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076604" y="22571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Reviews from Flipkart and Amazon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5514DD6-8A69-CCDA-EDBD-533FB303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592"/>
            <a:ext cx="14630400" cy="5015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7397" y="12183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Brand Perception Analysis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8" y="31438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7538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Positive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7538" y="4428053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Reliable, stylish, wide product range, high-quality, smooth shopping experience, fast delivery, good pigmentation (cosmetics).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69" y="31438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45769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Negative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645769" y="4428053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Poor service, damaged/fake products, delayed deliveries, rude staff, unresolved issues, security concerns.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13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82560"/>
            <a:ext cx="71326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Common Descriptors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5505" y="1662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Negative Descriptors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5505" y="22432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• Poor service, damaged/fake products, delayed deliveries, rude staff, unresolved issues, security concerns.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91236" y="1662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Positive Descriptors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91236" y="22432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• Reliable, stylish, wide product range, high-quality, smooth shopping experience, fast delivery, good pigmentation (cosmetics).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0"/>
          <p:cNvSpPr/>
          <p:nvPr/>
        </p:nvSpPr>
        <p:spPr>
          <a:xfrm>
            <a:off x="685505" y="4141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Common Sentiments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685505" y="5417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Negative Sentiments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85505" y="59985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• Frustration, disappointment, distrust, anger over poor service, delayed deliveries, and product issues.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7491236" y="5417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Positive Sentiments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7491236" y="59985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• Satisfaction, appreciation, trust in Nykaa, excitement for new products.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6368" y="727948"/>
            <a:ext cx="7566660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Customer Sentiment Analysis</a:t>
            </a:r>
            <a:endParaRPr lang="en-US" sz="4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74857" y="1652707"/>
            <a:ext cx="22860" cy="5848945"/>
          </a:xfrm>
          <a:prstGeom prst="roundRect">
            <a:avLst>
              <a:gd name="adj" fmla="val 1312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88395" y="209109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61318" y="1877616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19314" y="1952506"/>
            <a:ext cx="13382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6186" y="1852613"/>
            <a:ext cx="309872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Customer Service Issues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6186" y="2285048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Complaints about unhelpful support, unresolved issues, and slow responses.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88395" y="3763328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61318" y="354984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93835" y="3624739"/>
            <a:ext cx="18478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86186" y="3524845"/>
            <a:ext cx="30566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Delivery &amp; Order Issues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86186" y="3957280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Delays, incorrect products, missing items, and difficulty with returns.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88395" y="5435560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61318" y="5222081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393835" y="5296972"/>
            <a:ext cx="18478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86186" y="5197078"/>
            <a:ext cx="33336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Product Quality Concerns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86186" y="5629513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Faulty or fake products, damage, or incorrect items received.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688395" y="678775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261318" y="6574274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398478" y="6649164"/>
            <a:ext cx="17549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86186" y="6549271"/>
            <a:ext cx="317420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App/Technical Problems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86186" y="698170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Navigation and functionality issues with the app.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diagram with arrows pointing to customer satisfaction&#10;&#10;Description automatically generated">
            <a:extLst>
              <a:ext uri="{FF2B5EF4-FFF2-40B4-BE49-F238E27FC236}">
                <a16:creationId xmlns:a16="http://schemas.microsoft.com/office/drawing/2014/main" id="{80E2D0B4-34AE-2086-BB47-13F766CA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94"/>
            <a:ext cx="5904250" cy="8232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6392" y="2848094"/>
            <a:ext cx="4688443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Sentiment Summary</a:t>
            </a:r>
            <a:endParaRPr lang="en-US" sz="4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2" y="3727133"/>
            <a:ext cx="937617" cy="21775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5234" y="3914656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Negative Sentiment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75234" y="4320183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Customer Service Failures: Unresponsive support, poor resolutions.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75234" y="4685824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Delivery Delays: Late or incorrect deliveries, missing items.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75234" y="5051465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Product Issues: Faulty products, poor quality, wrong orders.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75234" y="5417106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Returns/Refund Problems: Difficulty in processing returns, delayed refunds.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2" y="5904667"/>
            <a:ext cx="937617" cy="18118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75234" y="6092190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Positive Sentiment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75234" y="6497717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Product Quality: Good pigmentation, smooth application, long-lasting.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875234" y="6863358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Fast Service: Reliable delivery, good shopping experience.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875234" y="7228999"/>
            <a:ext cx="120987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Good App/Website: User-friendly, smooth experience for cosmetics and beauty products.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person using a phone&#10;&#10;Description automatically generated">
            <a:extLst>
              <a:ext uri="{FF2B5EF4-FFF2-40B4-BE49-F238E27FC236}">
                <a16:creationId xmlns:a16="http://schemas.microsoft.com/office/drawing/2014/main" id="{D5616933-003F-15EC-B828-1931ACA79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14630399" cy="2747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37" y="293388"/>
            <a:ext cx="12372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Leveraging Market Insights with Brand24</a:t>
            </a:r>
            <a:endParaRPr lang="en-US" sz="3600" dirty="0">
              <a:solidFill>
                <a:srgbClr val="00206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AE8689-A75C-E950-C1C0-27475A888F5E}"/>
              </a:ext>
            </a:extLst>
          </p:cNvPr>
          <p:cNvSpPr txBox="1"/>
          <p:nvPr/>
        </p:nvSpPr>
        <p:spPr>
          <a:xfrm>
            <a:off x="794084" y="1396239"/>
            <a:ext cx="13631779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GB" sz="24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Utilized the Brand24 platform to </a:t>
            </a:r>
            <a:r>
              <a:rPr lang="en-GB" sz="24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4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market trends and assess public sentiment toward </a:t>
            </a:r>
            <a:r>
              <a:rPr lang="en-GB" sz="24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Nykaa</a:t>
            </a:r>
            <a:r>
              <a:rPr lang="en-GB" sz="24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2400" kern="100" dirty="0">
              <a:solidFill>
                <a:srgbClr val="002060"/>
              </a:solidFill>
              <a:effectLst/>
              <a:highlight>
                <a:srgbClr val="00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screenshot of a graph&#10;&#10;Description automatically generated">
            <a:extLst>
              <a:ext uri="{FF2B5EF4-FFF2-40B4-BE49-F238E27FC236}">
                <a16:creationId xmlns:a16="http://schemas.microsoft.com/office/drawing/2014/main" id="{0CE73D42-1D1A-B8C4-0CB7-221E80305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29"/>
            <a:ext cx="14630400" cy="5956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1199</Words>
  <Application>Microsoft Office PowerPoint</Application>
  <PresentationFormat>Custom</PresentationFormat>
  <Paragraphs>183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Libre Baskerville</vt:lpstr>
      <vt:lpstr>Times New Roman</vt:lpstr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40</cp:revision>
  <dcterms:created xsi:type="dcterms:W3CDTF">2025-01-05T18:13:41Z</dcterms:created>
  <dcterms:modified xsi:type="dcterms:W3CDTF">2025-01-06T10:46:14Z</dcterms:modified>
</cp:coreProperties>
</file>